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6" r:id="rId3"/>
  </p:sldMasterIdLst>
  <p:sldIdLst>
    <p:sldId id="409" r:id="rId4"/>
    <p:sldId id="465" r:id="rId5"/>
    <p:sldId id="470" r:id="rId6"/>
    <p:sldId id="467" r:id="rId7"/>
    <p:sldId id="466" r:id="rId8"/>
    <p:sldId id="471" r:id="rId9"/>
    <p:sldId id="472" r:id="rId10"/>
    <p:sldId id="473" r:id="rId11"/>
    <p:sldId id="474" r:id="rId12"/>
    <p:sldId id="475" r:id="rId13"/>
    <p:sldId id="485" r:id="rId14"/>
    <p:sldId id="476" r:id="rId15"/>
    <p:sldId id="477" r:id="rId16"/>
    <p:sldId id="478" r:id="rId17"/>
    <p:sldId id="479" r:id="rId18"/>
    <p:sldId id="469" r:id="rId19"/>
    <p:sldId id="486" r:id="rId20"/>
    <p:sldId id="435" r:id="rId21"/>
  </p:sldIdLst>
  <p:sldSz cx="12192000" cy="6858000"/>
  <p:notesSz cx="6858000" cy="9144000"/>
  <p:custDataLst>
    <p:tags r:id="rId2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56A9A5"/>
    <a:srgbClr val="5BADA9"/>
    <a:srgbClr val="7DB8B5"/>
    <a:srgbClr val="65BAB5"/>
    <a:srgbClr val="5FB4AD"/>
    <a:srgbClr val="DCDCDC"/>
    <a:srgbClr val="F0F0F0"/>
    <a:srgbClr val="E6E6E6"/>
    <a:srgbClr val="C8C8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778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498" y="102"/>
      </p:cViewPr>
      <p:guideLst>
        <p:guide orient="horz" pos="2954"/>
        <p:guide pos="3504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5" Type="http://schemas.openxmlformats.org/officeDocument/2006/relationships/tags" Target="tags/tag20.xml"/><Relationship Id="rId24" Type="http://schemas.openxmlformats.org/officeDocument/2006/relationships/tableStyles" Target="tableStyles.xml"/><Relationship Id="rId23" Type="http://schemas.openxmlformats.org/officeDocument/2006/relationships/viewProps" Target="viewProps.xml"/><Relationship Id="rId22" Type="http://schemas.openxmlformats.org/officeDocument/2006/relationships/presProps" Target="presProps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9" Type="http://schemas.openxmlformats.org/officeDocument/2006/relationships/image" Target="../media/image3.png"/><Relationship Id="rId8" Type="http://schemas.openxmlformats.org/officeDocument/2006/relationships/image" Target="../media/image2.png"/><Relationship Id="rId7" Type="http://schemas.openxmlformats.org/officeDocument/2006/relationships/tags" Target="../tags/tag5.xml"/><Relationship Id="rId6" Type="http://schemas.openxmlformats.org/officeDocument/2006/relationships/tags" Target="../tags/tag4.xml"/><Relationship Id="rId5" Type="http://schemas.openxmlformats.org/officeDocument/2006/relationships/tags" Target="../tags/tag3.xml"/><Relationship Id="rId4" Type="http://schemas.openxmlformats.org/officeDocument/2006/relationships/tags" Target="../tags/tag2.xml"/><Relationship Id="rId3" Type="http://schemas.openxmlformats.org/officeDocument/2006/relationships/tags" Target="../tags/tag1.xml"/><Relationship Id="rId2" Type="http://schemas.openxmlformats.org/officeDocument/2006/relationships/image" Target="../media/image1.png"/><Relationship Id="rId10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moban/" TargetMode="External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5" Type="http://schemas.openxmlformats.org/officeDocument/2006/relationships/image" Target="../media/image6.png"/><Relationship Id="rId4" Type="http://schemas.openxmlformats.org/officeDocument/2006/relationships/image" Target="../media/image2.png"/><Relationship Id="rId3" Type="http://schemas.openxmlformats.org/officeDocument/2006/relationships/tags" Target="../tags/tag6.xm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blipFill rotWithShape="1">
          <a:blip r:embed="rId2" cstate="screen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3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4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8" name="矩形 7"/>
          <p:cNvSpPr/>
          <p:nvPr userDrawn="1"/>
        </p:nvSpPr>
        <p:spPr>
          <a:xfrm>
            <a:off x="1016000" y="1016001"/>
            <a:ext cx="10160000" cy="4825999"/>
          </a:xfrm>
          <a:prstGeom prst="rect">
            <a:avLst/>
          </a:prstGeom>
          <a:blipFill rotWithShape="1">
            <a:blip r:embed="rId8" cstate="screen"/>
            <a:stretch>
              <a:fillRect/>
            </a:stretch>
          </a:blipFill>
          <a:ln>
            <a:noFill/>
          </a:ln>
          <a:effectLst>
            <a:outerShdw blurRad="254000" dist="38100" dir="10800000" sx="102000" sy="102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 descr="D:\素材\立春\00.png00"/>
          <p:cNvPicPr>
            <a:picLocks noChangeAspect="1"/>
          </p:cNvPicPr>
          <p:nvPr userDrawn="1"/>
        </p:nvPicPr>
        <p:blipFill>
          <a:blip r:embed="rId9" cstate="screen"/>
          <a:srcRect/>
          <a:stretch>
            <a:fillRect/>
          </a:stretch>
        </p:blipFill>
        <p:spPr>
          <a:xfrm flipH="1">
            <a:off x="9364345" y="1016000"/>
            <a:ext cx="1811655" cy="3061970"/>
          </a:xfrm>
          <a:prstGeom prst="rect">
            <a:avLst/>
          </a:prstGeom>
        </p:spPr>
      </p:pic>
      <p:pic>
        <p:nvPicPr>
          <p:cNvPr id="15" name="图片 14" descr="D:\素材\立春\00.png00"/>
          <p:cNvPicPr>
            <a:picLocks noChangeAspect="1"/>
          </p:cNvPicPr>
          <p:nvPr userDrawn="1"/>
        </p:nvPicPr>
        <p:blipFill>
          <a:blip r:embed="rId10" cstate="screen"/>
          <a:srcRect/>
          <a:stretch>
            <a:fillRect/>
          </a:stretch>
        </p:blipFill>
        <p:spPr>
          <a:xfrm flipV="1">
            <a:off x="1016000" y="3158490"/>
            <a:ext cx="1788160" cy="27736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561505" y="6640969"/>
            <a:ext cx="1800200" cy="118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hlinkClick r:id="rId2"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hlinkClick r:id="rId2"/>
              </a:rPr>
              <a:t>模板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http://www.1ppt.com/moban/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</a:t>
            </a:r>
            <a:endParaRPr kumimoji="0" lang="en-US" altLang="zh-CN" sz="1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3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blipFill rotWithShape="1">
          <a:blip r:embed="rId2" cstate="screen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/>
          <p:cNvGrpSpPr/>
          <p:nvPr userDrawn="1"/>
        </p:nvGrpSpPr>
        <p:grpSpPr>
          <a:xfrm>
            <a:off x="459527" y="397207"/>
            <a:ext cx="473527" cy="433092"/>
            <a:chOff x="459527" y="397207"/>
            <a:chExt cx="473527" cy="433092"/>
          </a:xfrm>
        </p:grpSpPr>
        <p:sp>
          <p:nvSpPr>
            <p:cNvPr id="30" name="平行四边形 29"/>
            <p:cNvSpPr/>
            <p:nvPr/>
          </p:nvSpPr>
          <p:spPr>
            <a:xfrm>
              <a:off x="459527" y="429966"/>
              <a:ext cx="414059" cy="400333"/>
            </a:xfrm>
            <a:prstGeom prst="parallelogram">
              <a:avLst>
                <a:gd name="adj" fmla="val 37689"/>
              </a:avLst>
            </a:prstGeom>
            <a:solidFill>
              <a:srgbClr val="65BA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平行四边形 30"/>
            <p:cNvSpPr/>
            <p:nvPr/>
          </p:nvSpPr>
          <p:spPr>
            <a:xfrm>
              <a:off x="695172" y="397207"/>
              <a:ext cx="237882" cy="229996"/>
            </a:xfrm>
            <a:prstGeom prst="parallelogram">
              <a:avLst>
                <a:gd name="adj" fmla="val 37689"/>
              </a:avLst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blipFill rotWithShape="1">
          <a:blip r:embed="rId2" cstate="screen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1016000" y="1016001"/>
            <a:ext cx="10160000" cy="4825999"/>
          </a:xfrm>
          <a:prstGeom prst="rect">
            <a:avLst/>
          </a:prstGeom>
          <a:blipFill rotWithShape="1">
            <a:blip r:embed="rId4" cstate="screen"/>
            <a:stretch>
              <a:fillRect/>
            </a:stretch>
          </a:blipFill>
          <a:ln>
            <a:noFill/>
          </a:ln>
          <a:effectLst>
            <a:outerShdw blurRad="254000" dist="38100" dir="10800000" sx="102000" sy="102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 descr="D:\素材\立春\00.png00"/>
          <p:cNvPicPr>
            <a:picLocks noChangeAspect="1"/>
          </p:cNvPicPr>
          <p:nvPr userDrawn="1"/>
        </p:nvPicPr>
        <p:blipFill>
          <a:blip r:embed="rId5" cstate="screen"/>
          <a:srcRect/>
          <a:stretch>
            <a:fillRect/>
          </a:stretch>
        </p:blipFill>
        <p:spPr>
          <a:xfrm flipV="1">
            <a:off x="1016000" y="26035"/>
            <a:ext cx="3807460" cy="590613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4" Type="http://schemas.openxmlformats.org/officeDocument/2006/relationships/theme" Target="../theme/theme1.xml"/><Relationship Id="rId23" Type="http://schemas.openxmlformats.org/officeDocument/2006/relationships/tags" Target="../tags/tag12.xml"/><Relationship Id="rId22" Type="http://schemas.openxmlformats.org/officeDocument/2006/relationships/tags" Target="../tags/tag11.xml"/><Relationship Id="rId21" Type="http://schemas.openxmlformats.org/officeDocument/2006/relationships/tags" Target="../tags/tag10.xml"/><Relationship Id="rId20" Type="http://schemas.openxmlformats.org/officeDocument/2006/relationships/tags" Target="../tags/tag9.xml"/><Relationship Id="rId2" Type="http://schemas.openxmlformats.org/officeDocument/2006/relationships/slideLayout" Target="../slideLayouts/slideLayout2.xml"/><Relationship Id="rId19" Type="http://schemas.openxmlformats.org/officeDocument/2006/relationships/tags" Target="../tags/tag8.xml"/><Relationship Id="rId18" Type="http://schemas.openxmlformats.org/officeDocument/2006/relationships/tags" Target="../tags/tag7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4" Type="http://schemas.openxmlformats.org/officeDocument/2006/relationships/theme" Target="../theme/theme2.xml"/><Relationship Id="rId3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8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9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0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1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2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23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3.xml"/><Relationship Id="rId1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7.xml"/><Relationship Id="rId1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8.xml"/><Relationship Id="rId1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9.xml"/><Relationship Id="rId1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4.xml"/><Relationship Id="rId1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5.xml"/><Relationship Id="rId2" Type="http://schemas.openxmlformats.org/officeDocument/2006/relationships/image" Target="../media/image9.jpeg"/><Relationship Id="rId1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6.xml"/><Relationship Id="rId1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图片1"/>
          <p:cNvPicPr>
            <a:picLocks noChangeAspect="1"/>
          </p:cNvPicPr>
          <p:nvPr userDrawn="1"/>
        </p:nvPicPr>
        <p:blipFill>
          <a:blip r:embed="rId1" cstate="screen"/>
          <a:stretch>
            <a:fillRect/>
          </a:stretch>
        </p:blipFill>
        <p:spPr>
          <a:xfrm rot="20040000">
            <a:off x="8703310" y="4599940"/>
            <a:ext cx="2703830" cy="1400810"/>
          </a:xfrm>
          <a:prstGeom prst="rect">
            <a:avLst/>
          </a:prstGeom>
        </p:spPr>
      </p:pic>
      <p:sp>
        <p:nvSpPr>
          <p:cNvPr id="6" name="圆角矩形 5"/>
          <p:cNvSpPr/>
          <p:nvPr/>
        </p:nvSpPr>
        <p:spPr>
          <a:xfrm>
            <a:off x="5136801" y="4478693"/>
            <a:ext cx="1988625" cy="334974"/>
          </a:xfrm>
          <a:prstGeom prst="roundRect">
            <a:avLst>
              <a:gd name="adj" fmla="val 50000"/>
            </a:avLst>
          </a:prstGeom>
          <a:noFill/>
          <a:ln w="19050">
            <a:solidFill>
              <a:srgbClr val="56A9A5">
                <a:alpha val="25000"/>
              </a:srgbClr>
            </a:solidFill>
          </a:ln>
        </p:spPr>
        <p:style>
          <a:lnRef idx="2">
            <a:srgbClr val="5B9BD5">
              <a:shade val="50000"/>
            </a:srgbClr>
          </a:lnRef>
          <a:fillRef idx="1">
            <a:srgbClr val="5B9BD5"/>
          </a:fillRef>
          <a:effectRef idx="0">
            <a:srgbClr val="5B9BD5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56A9A5"/>
                </a:solidFill>
                <a:cs typeface="+mn-ea"/>
                <a:sym typeface="+mn-lt"/>
              </a:rPr>
              <a:t>教师</a:t>
            </a:r>
            <a:r>
              <a:rPr lang="zh-CN" altLang="en-US" sz="1400" dirty="0" smtClean="0">
                <a:solidFill>
                  <a:srgbClr val="56A9A5"/>
                </a:solidFill>
                <a:cs typeface="+mn-ea"/>
                <a:sym typeface="+mn-lt"/>
              </a:rPr>
              <a:t>：</a:t>
            </a:r>
            <a:r>
              <a:rPr lang="zh-CN" altLang="en-US" sz="1400" dirty="0">
                <a:solidFill>
                  <a:srgbClr val="56A9A5"/>
                </a:solidFill>
                <a:cs typeface="+mn-ea"/>
                <a:sym typeface="+mn-lt"/>
              </a:rPr>
              <a:t>单婵</a:t>
            </a:r>
            <a:endParaRPr lang="zh-CN" altLang="en-US" sz="1400" dirty="0">
              <a:solidFill>
                <a:srgbClr val="56A9A5"/>
              </a:solidFill>
              <a:cs typeface="+mn-ea"/>
              <a:sym typeface="+mn-lt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646726" y="2139192"/>
            <a:ext cx="689854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dirty="0">
                <a:solidFill>
                  <a:srgbClr val="56A9A5"/>
                </a:solidFill>
                <a:latin typeface="仓耳暖男手札体 W01" panose="02020400000000000000" pitchFamily="18" charset="-122"/>
                <a:ea typeface="仓耳暖男手札体 W01" panose="02020400000000000000" pitchFamily="18" charset="-122"/>
                <a:cs typeface="+mn-ea"/>
                <a:sym typeface="+mn-lt"/>
              </a:rPr>
              <a:t>数据库开发与实现课程设计</a:t>
            </a:r>
            <a:endParaRPr lang="zh-CN" altLang="en-US" sz="6000" dirty="0">
              <a:solidFill>
                <a:srgbClr val="56A9A5"/>
              </a:solidFill>
              <a:latin typeface="仓耳暖男手札体 W01" panose="02020400000000000000" pitchFamily="18" charset="-122"/>
              <a:ea typeface="仓耳暖男手札体 W01" panose="02020400000000000000" pitchFamily="18" charset="-122"/>
              <a:cs typeface="+mn-ea"/>
              <a:sym typeface="+mn-lt"/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52537" y="457200"/>
            <a:ext cx="9686925" cy="59436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副标题 2"/>
          <p:cNvSpPr>
            <a:spLocks noGrp="1"/>
          </p:cNvSpPr>
          <p:nvPr>
            <p:ph type="subTitle" idx="1"/>
          </p:nvPr>
        </p:nvSpPr>
        <p:spPr>
          <a:xfrm>
            <a:off x="1516800" y="1276917"/>
            <a:ext cx="6980466" cy="2395784"/>
          </a:xfrm>
        </p:spPr>
        <p:txBody>
          <a:bodyPr>
            <a:normAutofit/>
          </a:bodyPr>
          <a:lstStyle/>
          <a:p>
            <a:pPr algn="l"/>
            <a:r>
              <a:rPr lang="zh-CN" altLang="en-US" dirty="0" smtClean="0"/>
              <a:t>问题在哪？</a:t>
            </a:r>
            <a:endParaRPr lang="en-US" altLang="zh-CN" dirty="0" smtClean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90800" y="1720735"/>
            <a:ext cx="7010400" cy="451814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35807" y="1041772"/>
            <a:ext cx="9257694" cy="5286378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2605767" y="2008436"/>
            <a:ext cx="6980466" cy="2605509"/>
          </a:xfrm>
        </p:spPr>
        <p:txBody>
          <a:bodyPr>
            <a:normAutofit lnSpcReduction="10000"/>
          </a:bodyPr>
          <a:lstStyle/>
          <a:p>
            <a:r>
              <a:rPr lang="zh-CN" altLang="en-US" sz="3200" b="1" dirty="0" smtClean="0"/>
              <a:t>摘要要怎么写？</a:t>
            </a:r>
            <a:endParaRPr lang="en-US" altLang="zh-CN" sz="3200" b="1" dirty="0" smtClean="0"/>
          </a:p>
          <a:p>
            <a:pPr algn="l"/>
            <a:r>
              <a:rPr lang="zh-CN" altLang="en-US" dirty="0" smtClean="0"/>
              <a:t>方法</a:t>
            </a:r>
            <a:r>
              <a:rPr lang="en-US" altLang="zh-CN" dirty="0" smtClean="0"/>
              <a:t>1</a:t>
            </a:r>
            <a:r>
              <a:rPr lang="zh-CN" altLang="en-US" dirty="0" smtClean="0"/>
              <a:t>：去知网搜硕士学位论文。</a:t>
            </a:r>
            <a:endParaRPr lang="en-US" altLang="zh-CN" dirty="0" smtClean="0"/>
          </a:p>
          <a:p>
            <a:pPr algn="l"/>
            <a:r>
              <a:rPr lang="zh-CN" altLang="en-US" dirty="0" smtClean="0"/>
              <a:t>方法</a:t>
            </a:r>
            <a:r>
              <a:rPr lang="en-US" altLang="zh-CN" dirty="0" smtClean="0"/>
              <a:t>2</a:t>
            </a:r>
            <a:r>
              <a:rPr lang="zh-CN" altLang="en-US" dirty="0" smtClean="0"/>
              <a:t>：去知网搜期刊论文。</a:t>
            </a:r>
            <a:endParaRPr lang="en-US" altLang="zh-CN" dirty="0" smtClean="0"/>
          </a:p>
          <a:p>
            <a:pPr algn="l"/>
            <a:r>
              <a:rPr lang="zh-CN" altLang="en-US" dirty="0" smtClean="0"/>
              <a:t>切记：不可把知乎等网络文章里的语句随意写在摘要里！</a:t>
            </a:r>
            <a:endParaRPr lang="zh-CN" alt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38325" y="241069"/>
            <a:ext cx="8813862" cy="6406947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4894" y="553712"/>
            <a:ext cx="11058611" cy="578327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图片1"/>
          <p:cNvPicPr>
            <a:picLocks noChangeAspect="1"/>
          </p:cNvPicPr>
          <p:nvPr userDrawn="1"/>
        </p:nvPicPr>
        <p:blipFill>
          <a:blip r:embed="rId1" cstate="screen"/>
          <a:stretch>
            <a:fillRect/>
          </a:stretch>
        </p:blipFill>
        <p:spPr>
          <a:xfrm rot="20040000">
            <a:off x="8703310" y="4599940"/>
            <a:ext cx="2703830" cy="140081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137535" y="1981200"/>
            <a:ext cx="5304155" cy="3169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 smtClean="0">
                <a:solidFill>
                  <a:srgbClr val="5FB4AD"/>
                </a:solidFill>
                <a:cs typeface="+mn-ea"/>
                <a:sym typeface="+mn-lt"/>
              </a:rPr>
              <a:t>修改第一章，</a:t>
            </a:r>
            <a:endParaRPr lang="en-US" altLang="zh-CN" sz="4000" dirty="0" smtClean="0">
              <a:solidFill>
                <a:srgbClr val="5FB4AD"/>
              </a:solidFill>
              <a:cs typeface="+mn-ea"/>
              <a:sym typeface="+mn-lt"/>
            </a:endParaRPr>
          </a:p>
          <a:p>
            <a:pPr algn="ctr"/>
            <a:r>
              <a:rPr lang="zh-CN" altLang="en-US" sz="4000" dirty="0" smtClean="0">
                <a:solidFill>
                  <a:srgbClr val="5FB4AD"/>
                </a:solidFill>
                <a:cs typeface="+mn-ea"/>
                <a:sym typeface="+mn-lt"/>
              </a:rPr>
              <a:t>完成摘要部分和</a:t>
            </a:r>
            <a:endParaRPr lang="zh-CN" altLang="en-US" sz="4000" dirty="0" smtClean="0">
              <a:solidFill>
                <a:srgbClr val="5FB4AD"/>
              </a:solidFill>
              <a:cs typeface="+mn-ea"/>
              <a:sym typeface="+mn-lt"/>
            </a:endParaRPr>
          </a:p>
          <a:p>
            <a:pPr algn="ctr"/>
            <a:r>
              <a:rPr lang="en-US" altLang="zh-CN" sz="4000" dirty="0" smtClean="0">
                <a:solidFill>
                  <a:srgbClr val="5FB4AD"/>
                </a:solidFill>
                <a:cs typeface="+mn-ea"/>
                <a:sym typeface="+mn-lt"/>
              </a:rPr>
              <a:t>2.1,2.2</a:t>
            </a:r>
            <a:r>
              <a:rPr lang="zh-CN" altLang="en-US" sz="4000" dirty="0" smtClean="0">
                <a:solidFill>
                  <a:srgbClr val="5FB4AD"/>
                </a:solidFill>
                <a:cs typeface="+mn-ea"/>
                <a:sym typeface="+mn-lt"/>
              </a:rPr>
              <a:t>（至少写</a:t>
            </a:r>
            <a:r>
              <a:rPr lang="en-US" altLang="zh-CN" sz="4000" dirty="0" smtClean="0">
                <a:solidFill>
                  <a:srgbClr val="5FB4AD"/>
                </a:solidFill>
                <a:cs typeface="+mn-ea"/>
                <a:sym typeface="+mn-lt"/>
              </a:rPr>
              <a:t>2</a:t>
            </a:r>
            <a:r>
              <a:rPr lang="zh-CN" altLang="en-US" sz="4000" dirty="0" smtClean="0">
                <a:solidFill>
                  <a:srgbClr val="5FB4AD"/>
                </a:solidFill>
                <a:cs typeface="+mn-ea"/>
                <a:sym typeface="+mn-lt"/>
              </a:rPr>
              <a:t>页）</a:t>
            </a:r>
            <a:endParaRPr lang="en-US" altLang="zh-CN" sz="4000" dirty="0" smtClean="0">
              <a:solidFill>
                <a:srgbClr val="5FB4AD"/>
              </a:solidFill>
              <a:cs typeface="+mn-ea"/>
              <a:sym typeface="+mn-lt"/>
            </a:endParaRPr>
          </a:p>
          <a:p>
            <a:pPr algn="ctr"/>
            <a:endParaRPr lang="zh-CN" altLang="en-US" sz="4000" dirty="0">
              <a:solidFill>
                <a:srgbClr val="5FB4AD"/>
              </a:solidFill>
              <a:cs typeface="+mn-ea"/>
              <a:sym typeface="+mn-lt"/>
            </a:endParaRPr>
          </a:p>
          <a:p>
            <a:pPr algn="ctr"/>
            <a:endParaRPr lang="zh-CN" altLang="en-US" sz="4000" dirty="0">
              <a:solidFill>
                <a:srgbClr val="56A9A5"/>
              </a:solidFill>
              <a:cs typeface="+mn-ea"/>
              <a:sym typeface="+mn-lt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5101498" y="4077853"/>
            <a:ext cx="1988625" cy="334974"/>
          </a:xfrm>
          <a:prstGeom prst="roundRect">
            <a:avLst>
              <a:gd name="adj" fmla="val 50000"/>
            </a:avLst>
          </a:prstGeom>
          <a:noFill/>
          <a:ln w="19050">
            <a:solidFill>
              <a:srgbClr val="5FB4AD">
                <a:alpha val="2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spc="500" dirty="0">
                <a:solidFill>
                  <a:srgbClr val="56A9A5"/>
                </a:solidFill>
                <a:cs typeface="+mn-ea"/>
                <a:sym typeface="+mn-lt"/>
              </a:rPr>
              <a:t>PART.04</a:t>
            </a:r>
            <a:endParaRPr lang="en-US" altLang="zh-CN" sz="1400" spc="500" dirty="0">
              <a:solidFill>
                <a:srgbClr val="56A9A5"/>
              </a:solidFill>
              <a:cs typeface="+mn-ea"/>
              <a:sym typeface="+mn-lt"/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图片1"/>
          <p:cNvPicPr>
            <a:picLocks noChangeAspect="1"/>
          </p:cNvPicPr>
          <p:nvPr userDrawn="1"/>
        </p:nvPicPr>
        <p:blipFill>
          <a:blip r:embed="rId1" cstate="screen"/>
          <a:stretch>
            <a:fillRect/>
          </a:stretch>
        </p:blipFill>
        <p:spPr>
          <a:xfrm rot="20040000">
            <a:off x="8703310" y="4599940"/>
            <a:ext cx="2703830" cy="140081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424305" y="1029335"/>
            <a:ext cx="2990215" cy="47999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摘要</a:t>
            </a:r>
            <a:endParaRPr lang="zh-CN" altLang="en-US" dirty="0"/>
          </a:p>
          <a:p>
            <a:r>
              <a:rPr lang="en-US" altLang="zh-CN" dirty="0"/>
              <a:t>Abstract</a:t>
            </a:r>
            <a:endParaRPr lang="zh-CN" altLang="en-US" dirty="0"/>
          </a:p>
          <a:p>
            <a:r>
              <a:rPr lang="zh-CN" altLang="en-US" dirty="0"/>
              <a:t>第1章 前言	</a:t>
            </a:r>
            <a:endParaRPr lang="zh-CN" altLang="en-US" dirty="0"/>
          </a:p>
          <a:p>
            <a:r>
              <a:rPr lang="zh-CN" altLang="en-US" dirty="0"/>
              <a:t>1.1  研究背景	</a:t>
            </a:r>
            <a:endParaRPr lang="zh-CN" altLang="en-US" dirty="0"/>
          </a:p>
          <a:p>
            <a:r>
              <a:rPr lang="zh-CN" altLang="en-US" dirty="0"/>
              <a:t>1.2  项目开发的意义	</a:t>
            </a:r>
            <a:endParaRPr lang="zh-CN" altLang="en-US" dirty="0"/>
          </a:p>
          <a:p>
            <a:r>
              <a:rPr lang="zh-CN" altLang="en-US" dirty="0"/>
              <a:t>1.3  国内外研究现状	</a:t>
            </a:r>
            <a:endParaRPr lang="zh-CN" altLang="en-US" dirty="0"/>
          </a:p>
          <a:p>
            <a:r>
              <a:rPr lang="zh-CN" altLang="en-US" dirty="0"/>
              <a:t>1.4  主要研究内容	</a:t>
            </a:r>
            <a:endParaRPr lang="zh-CN" altLang="en-US" dirty="0"/>
          </a:p>
          <a:p>
            <a:r>
              <a:rPr lang="zh-CN" altLang="en-US" dirty="0"/>
              <a:t>1.5  论文组织结构	</a:t>
            </a:r>
            <a:endParaRPr lang="zh-CN" altLang="en-US" dirty="0"/>
          </a:p>
          <a:p>
            <a:r>
              <a:rPr lang="zh-CN" altLang="en-US" dirty="0"/>
              <a:t>第</a:t>
            </a:r>
            <a:r>
              <a:rPr lang="en-US" altLang="zh-CN" dirty="0"/>
              <a:t>2</a:t>
            </a:r>
            <a:r>
              <a:rPr lang="zh-CN" altLang="en-US" dirty="0"/>
              <a:t>章  系统分析	</a:t>
            </a:r>
            <a:endParaRPr lang="zh-CN" altLang="en-US" dirty="0"/>
          </a:p>
          <a:p>
            <a:r>
              <a:rPr lang="en-US" altLang="zh-CN" dirty="0"/>
              <a:t>2</a:t>
            </a:r>
            <a:r>
              <a:rPr lang="zh-CN" altLang="en-US" dirty="0"/>
              <a:t>.1  可行性分析	</a:t>
            </a:r>
            <a:endParaRPr lang="zh-CN" altLang="en-US" dirty="0"/>
          </a:p>
          <a:p>
            <a:r>
              <a:rPr lang="en-US" altLang="zh-CN" dirty="0"/>
              <a:t>   2</a:t>
            </a:r>
            <a:r>
              <a:rPr lang="zh-CN" altLang="en-US" dirty="0"/>
              <a:t>.1.1  经济可行性	</a:t>
            </a:r>
            <a:endParaRPr lang="zh-CN" altLang="en-US" dirty="0"/>
          </a:p>
          <a:p>
            <a:r>
              <a:rPr lang="en-US" altLang="zh-CN" dirty="0"/>
              <a:t>   2</a:t>
            </a:r>
            <a:r>
              <a:rPr lang="zh-CN" altLang="en-US" dirty="0"/>
              <a:t>.1.2  技术可行性	</a:t>
            </a:r>
            <a:endParaRPr lang="zh-CN" altLang="en-US" dirty="0"/>
          </a:p>
          <a:p>
            <a:r>
              <a:rPr lang="en-US" altLang="zh-CN" dirty="0"/>
              <a:t>   2</a:t>
            </a:r>
            <a:r>
              <a:rPr lang="zh-CN" altLang="en-US" dirty="0"/>
              <a:t>.1.3  法律可行性	</a:t>
            </a:r>
            <a:endParaRPr lang="zh-CN" altLang="en-US" dirty="0"/>
          </a:p>
          <a:p>
            <a:r>
              <a:rPr lang="en-US" altLang="zh-CN" dirty="0"/>
              <a:t>2</a:t>
            </a:r>
            <a:r>
              <a:rPr lang="zh-CN" altLang="en-US" dirty="0"/>
              <a:t>.2  需求分析	</a:t>
            </a:r>
            <a:endParaRPr lang="zh-CN" altLang="en-US" dirty="0"/>
          </a:p>
          <a:p>
            <a:r>
              <a:rPr lang="en-US" altLang="zh-CN" dirty="0"/>
              <a:t>   2</a:t>
            </a:r>
            <a:r>
              <a:rPr lang="zh-CN" altLang="en-US" dirty="0"/>
              <a:t>.2.1</a:t>
            </a:r>
            <a:r>
              <a:rPr lang="en-US" altLang="zh-CN" dirty="0"/>
              <a:t> </a:t>
            </a:r>
            <a:r>
              <a:rPr lang="zh-CN" altLang="en-US" dirty="0"/>
              <a:t>业务流程图</a:t>
            </a:r>
            <a:endParaRPr lang="zh-CN" altLang="en-US" dirty="0"/>
          </a:p>
          <a:p>
            <a:r>
              <a:rPr lang="en-US" altLang="zh-CN" dirty="0"/>
              <a:t>   2</a:t>
            </a:r>
            <a:r>
              <a:rPr lang="zh-CN" altLang="en-US" dirty="0"/>
              <a:t>.2.2</a:t>
            </a:r>
            <a:r>
              <a:rPr lang="en-US" altLang="zh-CN" dirty="0"/>
              <a:t> </a:t>
            </a:r>
            <a:r>
              <a:rPr lang="zh-CN" altLang="en-US" dirty="0"/>
              <a:t>功能需求分析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3873500" y="1129665"/>
            <a:ext cx="5432425" cy="5077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ym typeface="+mn-ea"/>
              </a:rPr>
              <a:t>2</a:t>
            </a:r>
            <a:r>
              <a:rPr lang="zh-CN" altLang="en-US" dirty="0">
                <a:sym typeface="+mn-ea"/>
              </a:rPr>
              <a:t>.3  数据建模分析</a:t>
            </a:r>
            <a:endParaRPr lang="zh-CN" altLang="en-US" dirty="0"/>
          </a:p>
          <a:p>
            <a:r>
              <a:rPr lang="en-US" altLang="zh-CN" dirty="0">
                <a:sym typeface="+mn-ea"/>
              </a:rPr>
              <a:t>   2</a:t>
            </a:r>
            <a:r>
              <a:rPr lang="zh-CN" altLang="en-US" dirty="0">
                <a:sym typeface="+mn-ea"/>
              </a:rPr>
              <a:t>.3.1  数据流图	</a:t>
            </a:r>
            <a:endParaRPr lang="zh-CN" altLang="en-US" dirty="0"/>
          </a:p>
          <a:p>
            <a:r>
              <a:rPr lang="en-US" altLang="zh-CN" dirty="0">
                <a:sym typeface="+mn-ea"/>
              </a:rPr>
              <a:t>   2</a:t>
            </a:r>
            <a:r>
              <a:rPr lang="zh-CN" altLang="en-US" dirty="0">
                <a:sym typeface="+mn-ea"/>
              </a:rPr>
              <a:t>.3.2</a:t>
            </a:r>
            <a:r>
              <a:rPr lang="en-US" altLang="zh-CN" dirty="0">
                <a:sym typeface="+mn-ea"/>
              </a:rPr>
              <a:t>  </a:t>
            </a:r>
            <a:r>
              <a:rPr lang="zh-CN" altLang="en-US" dirty="0">
                <a:sym typeface="+mn-ea"/>
              </a:rPr>
              <a:t>概念数据模型设计（E-R图）</a:t>
            </a:r>
            <a:endParaRPr lang="zh-CN" altLang="en-US" dirty="0"/>
          </a:p>
          <a:p>
            <a:r>
              <a:rPr lang="en-US" altLang="zh-CN" dirty="0">
                <a:sym typeface="+mn-ea"/>
              </a:rPr>
              <a:t>   2</a:t>
            </a:r>
            <a:r>
              <a:rPr lang="zh-CN" altLang="en-US" dirty="0">
                <a:sym typeface="+mn-ea"/>
              </a:rPr>
              <a:t>.3.3  数据字典	</a:t>
            </a:r>
            <a:endParaRPr lang="zh-CN" altLang="en-US" dirty="0"/>
          </a:p>
          <a:p>
            <a:r>
              <a:rPr lang="zh-CN" altLang="en-US" dirty="0">
                <a:sym typeface="+mn-ea"/>
              </a:rPr>
              <a:t>第</a:t>
            </a:r>
            <a:r>
              <a:rPr lang="en-US" altLang="zh-CN" dirty="0">
                <a:sym typeface="+mn-ea"/>
              </a:rPr>
              <a:t>3</a:t>
            </a:r>
            <a:r>
              <a:rPr lang="zh-CN" altLang="en-US" dirty="0">
                <a:sym typeface="+mn-ea"/>
              </a:rPr>
              <a:t>章  系统设计	</a:t>
            </a:r>
            <a:endParaRPr lang="zh-CN" altLang="en-US" dirty="0"/>
          </a:p>
          <a:p>
            <a:r>
              <a:rPr lang="en-US" altLang="zh-CN" dirty="0">
                <a:sym typeface="+mn-ea"/>
              </a:rPr>
              <a:t>3</a:t>
            </a:r>
            <a:r>
              <a:rPr lang="zh-CN" altLang="en-US" dirty="0">
                <a:sym typeface="+mn-ea"/>
              </a:rPr>
              <a:t>.1 系统总体设计	</a:t>
            </a:r>
            <a:endParaRPr lang="zh-CN" altLang="en-US" dirty="0"/>
          </a:p>
          <a:p>
            <a:r>
              <a:rPr lang="en-US" altLang="zh-CN" dirty="0">
                <a:sym typeface="+mn-ea"/>
              </a:rPr>
              <a:t>3</a:t>
            </a:r>
            <a:r>
              <a:rPr lang="zh-CN" altLang="en-US" dirty="0">
                <a:sym typeface="+mn-ea"/>
              </a:rPr>
              <a:t>.2  系统功能设计	</a:t>
            </a:r>
            <a:endParaRPr lang="zh-CN" altLang="en-US" dirty="0"/>
          </a:p>
          <a:p>
            <a:r>
              <a:rPr lang="en-US" altLang="zh-CN" dirty="0">
                <a:sym typeface="+mn-ea"/>
              </a:rPr>
              <a:t>3</a:t>
            </a:r>
            <a:r>
              <a:rPr lang="zh-CN" altLang="en-US" dirty="0">
                <a:sym typeface="+mn-ea"/>
              </a:rPr>
              <a:t>.3  系统详细设计	</a:t>
            </a:r>
            <a:endParaRPr lang="zh-CN" altLang="en-US" dirty="0"/>
          </a:p>
          <a:p>
            <a:r>
              <a:rPr lang="en-US" altLang="zh-CN" dirty="0">
                <a:sym typeface="+mn-ea"/>
              </a:rPr>
              <a:t>3</a:t>
            </a:r>
            <a:r>
              <a:rPr lang="zh-CN" altLang="en-US" dirty="0">
                <a:sym typeface="+mn-ea"/>
              </a:rPr>
              <a:t>.4  数据库设计</a:t>
            </a:r>
            <a:endParaRPr lang="zh-CN" altLang="en-US" dirty="0"/>
          </a:p>
          <a:p>
            <a:r>
              <a:rPr lang="zh-CN" altLang="en-US" dirty="0">
                <a:sym typeface="+mn-ea"/>
              </a:rPr>
              <a:t>第</a:t>
            </a:r>
            <a:r>
              <a:rPr lang="en-US" altLang="zh-CN" dirty="0">
                <a:sym typeface="+mn-ea"/>
              </a:rPr>
              <a:t>4</a:t>
            </a:r>
            <a:r>
              <a:rPr lang="zh-CN" altLang="en-US" dirty="0">
                <a:sym typeface="+mn-ea"/>
              </a:rPr>
              <a:t>章</a:t>
            </a:r>
            <a:r>
              <a:rPr lang="en-US" altLang="zh-CN" dirty="0">
                <a:sym typeface="+mn-ea"/>
              </a:rPr>
              <a:t>  </a:t>
            </a:r>
            <a:r>
              <a:rPr lang="zh-CN" altLang="en-US" dirty="0">
                <a:sym typeface="+mn-ea"/>
              </a:rPr>
              <a:t>系统实现	</a:t>
            </a:r>
            <a:endParaRPr lang="zh-CN" altLang="en-US" dirty="0"/>
          </a:p>
          <a:p>
            <a:r>
              <a:rPr lang="en-US" altLang="zh-CN" dirty="0">
                <a:sym typeface="+mn-ea"/>
              </a:rPr>
              <a:t>4</a:t>
            </a:r>
            <a:r>
              <a:rPr lang="zh-CN" altLang="en-US" dirty="0">
                <a:sym typeface="+mn-ea"/>
              </a:rPr>
              <a:t>.1  系统功能说明	</a:t>
            </a:r>
            <a:endParaRPr lang="zh-CN" altLang="en-US" dirty="0"/>
          </a:p>
          <a:p>
            <a:r>
              <a:rPr lang="en-US" altLang="zh-CN" dirty="0">
                <a:sym typeface="+mn-ea"/>
              </a:rPr>
              <a:t>4</a:t>
            </a:r>
            <a:r>
              <a:rPr lang="zh-CN" altLang="en-US" dirty="0">
                <a:sym typeface="+mn-ea"/>
              </a:rPr>
              <a:t>.2  功能模块实现	</a:t>
            </a:r>
            <a:endParaRPr lang="zh-CN" altLang="en-US" dirty="0"/>
          </a:p>
          <a:p>
            <a:r>
              <a:rPr lang="zh-CN" altLang="en-US" dirty="0">
                <a:sym typeface="+mn-ea"/>
              </a:rPr>
              <a:t>第</a:t>
            </a:r>
            <a:r>
              <a:rPr lang="en-US" altLang="zh-CN" dirty="0">
                <a:sym typeface="+mn-ea"/>
              </a:rPr>
              <a:t>5</a:t>
            </a:r>
            <a:r>
              <a:rPr lang="zh-CN" altLang="en-US" dirty="0">
                <a:sym typeface="+mn-ea"/>
              </a:rPr>
              <a:t>章 </a:t>
            </a:r>
            <a:r>
              <a:rPr lang="en-US" altLang="zh-CN" dirty="0">
                <a:sym typeface="+mn-ea"/>
              </a:rPr>
              <a:t> </a:t>
            </a:r>
            <a:r>
              <a:rPr lang="zh-CN" altLang="en-US" dirty="0">
                <a:sym typeface="+mn-ea"/>
              </a:rPr>
              <a:t>系统测试</a:t>
            </a:r>
            <a:endParaRPr lang="zh-CN" altLang="en-US" dirty="0"/>
          </a:p>
          <a:p>
            <a:r>
              <a:rPr lang="en-US" altLang="zh-CN" dirty="0">
                <a:sym typeface="+mn-ea"/>
              </a:rPr>
              <a:t>5</a:t>
            </a:r>
            <a:r>
              <a:rPr lang="zh-CN" altLang="en-US" dirty="0">
                <a:sym typeface="+mn-ea"/>
              </a:rPr>
              <a:t>.1 测试方法</a:t>
            </a:r>
            <a:endParaRPr lang="zh-CN" altLang="en-US" dirty="0">
              <a:sym typeface="+mn-ea"/>
            </a:endParaRPr>
          </a:p>
          <a:p>
            <a:r>
              <a:rPr lang="en-US" altLang="zh-CN" dirty="0">
                <a:sym typeface="+mn-ea"/>
              </a:rPr>
              <a:t>5</a:t>
            </a:r>
            <a:r>
              <a:rPr lang="zh-CN" altLang="en-US" dirty="0">
                <a:sym typeface="+mn-ea"/>
              </a:rPr>
              <a:t>.2 功能测试</a:t>
            </a:r>
            <a:endParaRPr lang="zh-CN" altLang="en-US" dirty="0"/>
          </a:p>
          <a:p>
            <a:r>
              <a:rPr lang="en-US" altLang="zh-CN" dirty="0">
                <a:sym typeface="+mn-ea"/>
              </a:rPr>
              <a:t>5</a:t>
            </a:r>
            <a:r>
              <a:rPr lang="zh-CN" altLang="en-US" dirty="0">
                <a:sym typeface="+mn-ea"/>
              </a:rPr>
              <a:t>.</a:t>
            </a:r>
            <a:r>
              <a:rPr lang="en-US" altLang="zh-CN" dirty="0">
                <a:sym typeface="+mn-ea"/>
              </a:rPr>
              <a:t>3 </a:t>
            </a:r>
            <a:r>
              <a:rPr lang="zh-CN" altLang="en-US" dirty="0">
                <a:sym typeface="+mn-ea"/>
              </a:rPr>
              <a:t>小结</a:t>
            </a:r>
            <a:endParaRPr lang="zh-CN" altLang="en-US" dirty="0"/>
          </a:p>
          <a:p>
            <a:r>
              <a:rPr lang="zh-CN" altLang="en-US" dirty="0">
                <a:sym typeface="+mn-ea"/>
              </a:rPr>
              <a:t>第</a:t>
            </a:r>
            <a:r>
              <a:rPr lang="en-US" altLang="zh-CN" dirty="0">
                <a:sym typeface="+mn-ea"/>
              </a:rPr>
              <a:t>6</a:t>
            </a:r>
            <a:r>
              <a:rPr lang="zh-CN" altLang="en-US" dirty="0">
                <a:sym typeface="+mn-ea"/>
              </a:rPr>
              <a:t>章   总结与展望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7965440" y="1304925"/>
            <a:ext cx="140398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参考文献</a:t>
            </a:r>
            <a:endParaRPr lang="zh-CN" altLang="en-US"/>
          </a:p>
          <a:p>
            <a:r>
              <a:rPr lang="zh-CN" altLang="en-US"/>
              <a:t>致谢</a:t>
            </a:r>
            <a:endParaRPr lang="zh-CN" altLang="en-US"/>
          </a:p>
        </p:txBody>
      </p:sp>
    </p:spTree>
    <p:custDataLst>
      <p:tags r:id="rId2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图片1"/>
          <p:cNvPicPr>
            <a:picLocks noChangeAspect="1"/>
          </p:cNvPicPr>
          <p:nvPr userDrawn="1"/>
        </p:nvPicPr>
        <p:blipFill>
          <a:blip r:embed="rId1" cstate="screen"/>
          <a:stretch>
            <a:fillRect/>
          </a:stretch>
        </p:blipFill>
        <p:spPr>
          <a:xfrm rot="20040000">
            <a:off x="8703310" y="4599940"/>
            <a:ext cx="2703830" cy="1400810"/>
          </a:xfrm>
          <a:prstGeom prst="rect">
            <a:avLst/>
          </a:prstGeom>
        </p:spPr>
      </p:pic>
      <p:sp>
        <p:nvSpPr>
          <p:cNvPr id="35" name="文本框 34"/>
          <p:cNvSpPr txBox="1"/>
          <p:nvPr/>
        </p:nvSpPr>
        <p:spPr>
          <a:xfrm>
            <a:off x="2608976" y="3044279"/>
            <a:ext cx="726486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dirty="0">
                <a:solidFill>
                  <a:srgbClr val="56A9A5"/>
                </a:solidFill>
                <a:latin typeface="仓耳暖男手札体 W01" panose="02020400000000000000" pitchFamily="18" charset="-122"/>
                <a:ea typeface="仓耳暖男手札体 W01" panose="02020400000000000000" pitchFamily="18" charset="-122"/>
                <a:cs typeface="+mn-ea"/>
                <a:sym typeface="+mn-lt"/>
              </a:rPr>
              <a:t>实训：完成项目二</a:t>
            </a:r>
            <a:endParaRPr lang="zh-CN" altLang="en-US" sz="4400" dirty="0">
              <a:solidFill>
                <a:srgbClr val="56A9A5"/>
              </a:solidFill>
              <a:latin typeface="仓耳暖男手札体 W01" panose="02020400000000000000" pitchFamily="18" charset="-122"/>
              <a:ea typeface="仓耳暖男手札体 W01" panose="02020400000000000000" pitchFamily="18" charset="-122"/>
              <a:cs typeface="+mn-ea"/>
              <a:sym typeface="+mn-lt"/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图片1"/>
          <p:cNvPicPr>
            <a:picLocks noChangeAspect="1"/>
          </p:cNvPicPr>
          <p:nvPr userDrawn="1"/>
        </p:nvPicPr>
        <p:blipFill>
          <a:blip r:embed="rId1" cstate="screen"/>
          <a:stretch>
            <a:fillRect/>
          </a:stretch>
        </p:blipFill>
        <p:spPr>
          <a:xfrm rot="20040000">
            <a:off x="8703310" y="4599940"/>
            <a:ext cx="2703830" cy="140081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043633" y="2721114"/>
            <a:ext cx="41047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 smtClean="0">
                <a:solidFill>
                  <a:srgbClr val="56A9A5"/>
                </a:solidFill>
                <a:cs typeface="+mn-ea"/>
                <a:sym typeface="+mn-lt"/>
              </a:rPr>
              <a:t>错误的案例</a:t>
            </a:r>
            <a:r>
              <a:rPr lang="zh-CN" altLang="en-US" sz="4000" dirty="0">
                <a:solidFill>
                  <a:srgbClr val="56A9A5"/>
                </a:solidFill>
                <a:cs typeface="+mn-ea"/>
                <a:sym typeface="+mn-lt"/>
              </a:rPr>
              <a:t>分析</a:t>
            </a:r>
            <a:endParaRPr lang="zh-CN" altLang="en-US" sz="4000" dirty="0">
              <a:solidFill>
                <a:srgbClr val="56A9A5"/>
              </a:solidFill>
              <a:cs typeface="+mn-ea"/>
              <a:sym typeface="+mn-lt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5090703" y="3752733"/>
            <a:ext cx="1988625" cy="334974"/>
          </a:xfrm>
          <a:prstGeom prst="roundRect">
            <a:avLst>
              <a:gd name="adj" fmla="val 50000"/>
            </a:avLst>
          </a:prstGeom>
          <a:noFill/>
          <a:ln w="19050">
            <a:solidFill>
              <a:srgbClr val="5FB4AD">
                <a:alpha val="2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spc="500" dirty="0">
                <a:solidFill>
                  <a:srgbClr val="56A9A5"/>
                </a:solidFill>
                <a:cs typeface="+mn-ea"/>
                <a:sym typeface="+mn-lt"/>
              </a:rPr>
              <a:t>PART.01</a:t>
            </a:r>
            <a:endParaRPr lang="en-US" altLang="zh-CN" sz="1400" spc="500" dirty="0">
              <a:solidFill>
                <a:srgbClr val="56A9A5"/>
              </a:solidFill>
              <a:cs typeface="+mn-ea"/>
              <a:sym typeface="+mn-lt"/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34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 rot="16200000">
            <a:off x="2645410" y="-2644775"/>
            <a:ext cx="6901815" cy="12191365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0" y="5014762"/>
            <a:ext cx="12192000" cy="1843238"/>
          </a:xfrm>
          <a:prstGeom prst="rect">
            <a:avLst/>
          </a:prstGeom>
          <a:solidFill>
            <a:srgbClr val="5FB4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6304547" y="1046478"/>
            <a:ext cx="5012741" cy="3320716"/>
          </a:xfrm>
          <a:prstGeom prst="rect">
            <a:avLst/>
          </a:prstGeom>
          <a:blipFill rotWithShape="1">
            <a:blip r:embed="rId2" cstate="screen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" name="1"/>
          <p:cNvSpPr txBox="1">
            <a:spLocks noChangeArrowheads="1"/>
          </p:cNvSpPr>
          <p:nvPr/>
        </p:nvSpPr>
        <p:spPr bwMode="auto">
          <a:xfrm>
            <a:off x="1120554" y="1722179"/>
            <a:ext cx="4021897" cy="2704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lvl="0">
              <a:lnSpc>
                <a:spcPct val="150000"/>
              </a:lnSpc>
              <a:defRPr/>
            </a:pPr>
            <a:r>
              <a:rPr lang="zh-CN" altLang="en-US" sz="24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好的论文：</a:t>
            </a:r>
            <a:endParaRPr lang="en-US" altLang="zh-CN" sz="24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  <a:p>
            <a:pPr lvl="0">
              <a:lnSpc>
                <a:spcPct val="150000"/>
              </a:lnSpc>
              <a:defRPr/>
            </a:pPr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格式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看起来很舒服没有明显的问题，</a:t>
            </a:r>
            <a:endParaRPr lang="en-US" altLang="zh-CN" sz="24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  <a:p>
            <a:pPr lvl="0">
              <a:lnSpc>
                <a:spcPct val="150000"/>
              </a:lnSpc>
              <a:defRPr/>
            </a:pPr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语言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方面也有逻辑通顺，内容也适合。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8" name="1"/>
          <p:cNvSpPr txBox="1">
            <a:spLocks noChangeArrowheads="1"/>
          </p:cNvSpPr>
          <p:nvPr/>
        </p:nvSpPr>
        <p:spPr bwMode="auto">
          <a:xfrm>
            <a:off x="1549000" y="3916711"/>
            <a:ext cx="87212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marL="0" marR="0" lvl="0" indent="0" algn="ctr" defTabSz="12160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关键词</a:t>
            </a:r>
            <a:endParaRPr kumimoji="0" lang="zh-CN" altLang="en-US" sz="16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图片1"/>
          <p:cNvPicPr>
            <a:picLocks noChangeAspect="1"/>
          </p:cNvPicPr>
          <p:nvPr userDrawn="1"/>
        </p:nvPicPr>
        <p:blipFill>
          <a:blip r:embed="rId1" cstate="screen"/>
          <a:stretch>
            <a:fillRect/>
          </a:stretch>
        </p:blipFill>
        <p:spPr>
          <a:xfrm rot="20040000">
            <a:off x="8703310" y="4599940"/>
            <a:ext cx="2703830" cy="140081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043633" y="2721114"/>
            <a:ext cx="41047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zh-CN" altLang="en-US" sz="4000" dirty="0" smtClean="0">
                <a:solidFill>
                  <a:srgbClr val="5FB4AD"/>
                </a:solidFill>
                <a:cs typeface="+mn-ea"/>
                <a:sym typeface="+mn-lt"/>
              </a:rPr>
              <a:t>摘要</a:t>
            </a:r>
            <a:endParaRPr lang="zh-CN" altLang="en-US" sz="4000" dirty="0">
              <a:solidFill>
                <a:srgbClr val="5FB4AD"/>
              </a:solidFill>
              <a:cs typeface="+mn-ea"/>
              <a:sym typeface="+mn-lt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5090703" y="3752733"/>
            <a:ext cx="1988625" cy="334974"/>
          </a:xfrm>
          <a:prstGeom prst="roundRect">
            <a:avLst>
              <a:gd name="adj" fmla="val 50000"/>
            </a:avLst>
          </a:prstGeom>
          <a:noFill/>
          <a:ln w="19050">
            <a:solidFill>
              <a:srgbClr val="5FB4AD">
                <a:alpha val="2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spc="500" dirty="0">
                <a:solidFill>
                  <a:srgbClr val="56A9A5"/>
                </a:solidFill>
                <a:cs typeface="+mn-ea"/>
                <a:sym typeface="+mn-lt"/>
              </a:rPr>
              <a:t>PART.02</a:t>
            </a:r>
            <a:endParaRPr lang="en-US" altLang="zh-CN" sz="1400" spc="500" dirty="0">
              <a:solidFill>
                <a:srgbClr val="56A9A5"/>
              </a:solidFill>
              <a:cs typeface="+mn-ea"/>
              <a:sym typeface="+mn-lt"/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44611" y="1813373"/>
            <a:ext cx="5652655" cy="3718655"/>
          </a:xfrm>
          <a:prstGeom prst="rect">
            <a:avLst/>
          </a:prstGeom>
        </p:spPr>
      </p:pic>
      <p:sp>
        <p:nvSpPr>
          <p:cNvPr id="5" name="副标题 2"/>
          <p:cNvSpPr>
            <a:spLocks noGrp="1"/>
          </p:cNvSpPr>
          <p:nvPr>
            <p:ph type="subTitle" idx="1"/>
          </p:nvPr>
        </p:nvSpPr>
        <p:spPr>
          <a:xfrm>
            <a:off x="1516800" y="1276917"/>
            <a:ext cx="6980466" cy="2395784"/>
          </a:xfrm>
        </p:spPr>
        <p:txBody>
          <a:bodyPr>
            <a:normAutofit/>
          </a:bodyPr>
          <a:lstStyle/>
          <a:p>
            <a:pPr algn="l"/>
            <a:r>
              <a:rPr lang="zh-CN" altLang="en-US" dirty="0" smtClean="0"/>
              <a:t>问题在哪？</a:t>
            </a:r>
            <a:endParaRPr lang="en-US" altLang="zh-CN" dirty="0" smtClean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7675" y="1057275"/>
            <a:ext cx="11296650" cy="474345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43162" y="1704461"/>
            <a:ext cx="6534583" cy="3910526"/>
          </a:xfrm>
          <a:prstGeom prst="rect">
            <a:avLst/>
          </a:prstGeom>
        </p:spPr>
      </p:pic>
      <p:sp>
        <p:nvSpPr>
          <p:cNvPr id="4" name="副标题 2"/>
          <p:cNvSpPr>
            <a:spLocks noGrp="1"/>
          </p:cNvSpPr>
          <p:nvPr>
            <p:ph type="subTitle" idx="1"/>
          </p:nvPr>
        </p:nvSpPr>
        <p:spPr>
          <a:xfrm>
            <a:off x="1516800" y="1276917"/>
            <a:ext cx="6980466" cy="2395784"/>
          </a:xfrm>
        </p:spPr>
        <p:txBody>
          <a:bodyPr>
            <a:normAutofit/>
          </a:bodyPr>
          <a:lstStyle/>
          <a:p>
            <a:pPr algn="l"/>
            <a:r>
              <a:rPr lang="zh-CN" altLang="en-US" dirty="0" smtClean="0"/>
              <a:t>问题在哪？</a:t>
            </a:r>
            <a:endParaRPr lang="en-US" altLang="zh-CN" dirty="0" smtClean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66850" y="1247775"/>
            <a:ext cx="9258300" cy="436245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56572" y="1737360"/>
            <a:ext cx="5871297" cy="4614689"/>
          </a:xfrm>
          <a:prstGeom prst="rect">
            <a:avLst/>
          </a:prstGeom>
        </p:spPr>
      </p:pic>
      <p:sp>
        <p:nvSpPr>
          <p:cNvPr id="5" name="副标题 2"/>
          <p:cNvSpPr>
            <a:spLocks noGrp="1"/>
          </p:cNvSpPr>
          <p:nvPr>
            <p:ph type="subTitle" idx="1"/>
          </p:nvPr>
        </p:nvSpPr>
        <p:spPr>
          <a:xfrm>
            <a:off x="1516800" y="1276917"/>
            <a:ext cx="6980466" cy="2395784"/>
          </a:xfrm>
        </p:spPr>
        <p:txBody>
          <a:bodyPr>
            <a:normAutofit/>
          </a:bodyPr>
          <a:lstStyle/>
          <a:p>
            <a:pPr algn="l"/>
            <a:r>
              <a:rPr lang="zh-CN" altLang="en-US" dirty="0" smtClean="0"/>
              <a:t>问题在哪？</a:t>
            </a:r>
            <a:endParaRPr lang="en-US" altLang="zh-CN" dirty="0" smtClean="0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13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4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6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7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8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9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PP_MARK_KEY" val="6adbff4f-7a94-49b4-b7fa-5a2da83d477a"/>
  <p:tag name="COMMONDATA" val="eyJoZGlkIjoiMWViNWI5OWI5MmZkNDZkYWY3YmQ3ZDgwOWY0MzUyOWIifQ==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第一PPT，www.1ppt.com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beodfmz0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590</Words>
  <Application>WPS 演示</Application>
  <PresentationFormat>宽屏</PresentationFormat>
  <Paragraphs>81</Paragraphs>
  <Slides>18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18</vt:i4>
      </vt:variant>
    </vt:vector>
  </HeadingPairs>
  <TitlesOfParts>
    <vt:vector size="29" baseType="lpstr">
      <vt:lpstr>Arial</vt:lpstr>
      <vt:lpstr>宋体</vt:lpstr>
      <vt:lpstr>Wingdings</vt:lpstr>
      <vt:lpstr>微软雅黑</vt:lpstr>
      <vt:lpstr>Wingdings</vt:lpstr>
      <vt:lpstr>等线</vt:lpstr>
      <vt:lpstr>仓耳暖男手札体 W01</vt:lpstr>
      <vt:lpstr>Arial Unicode MS</vt:lpstr>
      <vt:lpstr>Calibri</vt:lpstr>
      <vt:lpstr>第一PPT，www.1ppt.com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第一PPT，www.1ppt.com</Company>
  <LinksUpToDate>false</LinksUpToDate>
  <SharedDoc>false</SharedDoc>
  <HyperlinksChanged>false</HyperlinksChanged>
  <AppVersion>14.0000</AppVersion>
  <Manager>第一PPT</Manager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春天</dc:title>
  <dc:creator>第一PPT</dc:creator>
  <cp:keywords>www.1ppt.com</cp:keywords>
  <dc:description>www.1ppt.com</dc:description>
  <cp:lastModifiedBy>Administrator</cp:lastModifiedBy>
  <cp:revision>239</cp:revision>
  <dcterms:created xsi:type="dcterms:W3CDTF">2019-06-19T02:08:00Z</dcterms:created>
  <dcterms:modified xsi:type="dcterms:W3CDTF">2023-03-03T03:00:52Z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2052-11.1.0.12763</vt:lpwstr>
  </property>
  <property fmtid="{D5CDD505-2E9C-101B-9397-08002B2CF9AE}" pid="3" name="ICV">
    <vt:lpwstr>75D0C0784B0749EDABAB0CD1FEBC7AFC</vt:lpwstr>
  </property>
</Properties>
</file>